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9" r:id="rId6"/>
    <p:sldId id="312" r:id="rId7"/>
    <p:sldId id="311" r:id="rId8"/>
    <p:sldId id="313" r:id="rId9"/>
    <p:sldId id="314" r:id="rId10"/>
    <p:sldId id="315" r:id="rId11"/>
    <p:sldId id="3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10/7/2022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63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10/7/2022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10/7/2022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10/7/2022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10/7/2022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10/7/2022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10/7/2022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10/7/2022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10/7/2022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10/7/2022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hyperlink" Target="http://koldinghotelapartments.dk/wp-content/uploads/2014/02/DSC3997.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dansk-vin.dk/en/welco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287617" y="639097"/>
            <a:ext cx="6255455" cy="3494791"/>
          </a:xfrm>
        </p:spPr>
        <p:txBody>
          <a:bodyPr>
            <a:normAutofit/>
          </a:bodyPr>
          <a:lstStyle/>
          <a:p>
            <a:r>
              <a:rPr lang="en-US" dirty="0"/>
              <a:t>The Creative Marketing Plan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612168" y="4612907"/>
            <a:ext cx="4829101" cy="1238616"/>
          </a:xfrm>
        </p:spPr>
        <p:txBody>
          <a:bodyPr>
            <a:normAutofit fontScale="70000" lnSpcReduction="20000"/>
          </a:bodyPr>
          <a:lstStyle/>
          <a:p>
            <a:r>
              <a:rPr lang="en-US" b="1" dirty="0"/>
              <a:t>Case: SKÆRSØGAARD</a:t>
            </a:r>
          </a:p>
          <a:p>
            <a:r>
              <a:rPr lang="en-US" dirty="0"/>
              <a:t>- </a:t>
            </a:r>
            <a:r>
              <a:rPr lang="en-US" b="1" i="0" dirty="0">
                <a:effectLst/>
                <a:latin typeface="Marcellus"/>
              </a:rPr>
              <a:t>The first licensed and most highly awarded estate winery in Denmark</a:t>
            </a:r>
          </a:p>
          <a:p>
            <a:endParaRPr lang="en-US" dirty="0"/>
          </a:p>
          <a:p>
            <a:endParaRPr lang="en-US" dirty="0"/>
          </a:p>
        </p:txBody>
      </p:sp>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IBA Erhvervsakademi Kolding — Forskningens døgn">
            <a:extLst>
              <a:ext uri="{FF2B5EF4-FFF2-40B4-BE49-F238E27FC236}">
                <a16:creationId xmlns:a16="http://schemas.microsoft.com/office/drawing/2014/main" id="{14C030BA-A67A-4A15-8373-15E7C99DE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053" y="5997806"/>
            <a:ext cx="1304808" cy="733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 Red Wine Good for the Body?">
            <a:extLst>
              <a:ext uri="{FF2B5EF4-FFF2-40B4-BE49-F238E27FC236}">
                <a16:creationId xmlns:a16="http://schemas.microsoft.com/office/drawing/2014/main" id="{4ED3C34D-C74F-489C-A4E8-2E6EBB0291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217" r="44502"/>
          <a:stretch/>
        </p:blipFill>
        <p:spPr bwMode="auto">
          <a:xfrm>
            <a:off x="0" y="-51153"/>
            <a:ext cx="4211782" cy="6960305"/>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5">
            <a:extLst>
              <a:ext uri="{FF2B5EF4-FFF2-40B4-BE49-F238E27FC236}">
                <a16:creationId xmlns:a16="http://schemas.microsoft.com/office/drawing/2014/main" id="{E3830DD2-33FC-4B7D-B93C-57001595C0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24875" y="6053802"/>
            <a:ext cx="1374629" cy="73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397D-A525-4008-896F-A6BA614D02CB}"/>
              </a:ext>
            </a:extLst>
          </p:cNvPr>
          <p:cNvSpPr>
            <a:spLocks noGrp="1"/>
          </p:cNvSpPr>
          <p:nvPr>
            <p:ph type="title"/>
          </p:nvPr>
        </p:nvSpPr>
        <p:spPr/>
        <p:txBody>
          <a:bodyPr/>
          <a:lstStyle/>
          <a:p>
            <a:pPr algn="ctr"/>
            <a:r>
              <a:rPr lang="da-DK" dirty="0"/>
              <a:t>Join International Marketing Week in 2023 Kolding, Denmark</a:t>
            </a:r>
          </a:p>
        </p:txBody>
      </p:sp>
      <p:graphicFrame>
        <p:nvGraphicFramePr>
          <p:cNvPr id="4" name="Table 4">
            <a:extLst>
              <a:ext uri="{FF2B5EF4-FFF2-40B4-BE49-F238E27FC236}">
                <a16:creationId xmlns:a16="http://schemas.microsoft.com/office/drawing/2014/main" id="{D4CAD3C4-4583-4A37-9D28-9C983AD43720}"/>
              </a:ext>
            </a:extLst>
          </p:cNvPr>
          <p:cNvGraphicFramePr>
            <a:graphicFrameLocks noGrp="1"/>
          </p:cNvGraphicFramePr>
          <p:nvPr>
            <p:ph idx="1"/>
            <p:extLst>
              <p:ext uri="{D42A27DB-BD31-4B8C-83A1-F6EECF244321}">
                <p14:modId xmlns:p14="http://schemas.microsoft.com/office/powerpoint/2010/main" val="2117515853"/>
              </p:ext>
            </p:extLst>
          </p:nvPr>
        </p:nvGraphicFramePr>
        <p:xfrm>
          <a:off x="1530916" y="2011801"/>
          <a:ext cx="8519735" cy="2291080"/>
        </p:xfrm>
        <a:graphic>
          <a:graphicData uri="http://schemas.openxmlformats.org/drawingml/2006/table">
            <a:tbl>
              <a:tblPr firstRow="1" bandRow="1">
                <a:tableStyleId>{8A107856-5554-42FB-B03E-39F5DBC370BA}</a:tableStyleId>
              </a:tblPr>
              <a:tblGrid>
                <a:gridCol w="1803870">
                  <a:extLst>
                    <a:ext uri="{9D8B030D-6E8A-4147-A177-3AD203B41FA5}">
                      <a16:colId xmlns:a16="http://schemas.microsoft.com/office/drawing/2014/main" val="511803854"/>
                    </a:ext>
                  </a:extLst>
                </a:gridCol>
                <a:gridCol w="6715865">
                  <a:extLst>
                    <a:ext uri="{9D8B030D-6E8A-4147-A177-3AD203B41FA5}">
                      <a16:colId xmlns:a16="http://schemas.microsoft.com/office/drawing/2014/main" val="262479608"/>
                    </a:ext>
                  </a:extLst>
                </a:gridCol>
              </a:tblGrid>
              <a:tr h="370840">
                <a:tc>
                  <a:txBody>
                    <a:bodyPr/>
                    <a:lstStyle/>
                    <a:p>
                      <a:r>
                        <a:rPr lang="da-DK" b="1" dirty="0"/>
                        <a:t>Date</a:t>
                      </a:r>
                    </a:p>
                  </a:txBody>
                  <a:tcPr/>
                </a:tc>
                <a:tc>
                  <a:txBody>
                    <a:bodyPr/>
                    <a:lstStyle/>
                    <a:p>
                      <a:r>
                        <a:rPr lang="da-DK" b="1" dirty="0"/>
                        <a:t>March, </a:t>
                      </a:r>
                      <a:r>
                        <a:rPr lang="da-DK" b="1" dirty="0" err="1"/>
                        <a:t>Monday</a:t>
                      </a:r>
                      <a:r>
                        <a:rPr lang="da-DK" b="1" dirty="0"/>
                        <a:t> 27 to </a:t>
                      </a:r>
                      <a:r>
                        <a:rPr lang="da-DK" b="1" dirty="0" err="1"/>
                        <a:t>Firday</a:t>
                      </a:r>
                      <a:r>
                        <a:rPr lang="da-DK" b="1" dirty="0"/>
                        <a:t> 31, 2023 (avirral Sunday March 26)</a:t>
                      </a:r>
                    </a:p>
                  </a:txBody>
                  <a:tcPr/>
                </a:tc>
                <a:extLst>
                  <a:ext uri="{0D108BD9-81ED-4DB2-BD59-A6C34878D82A}">
                    <a16:rowId xmlns:a16="http://schemas.microsoft.com/office/drawing/2014/main" val="2163674075"/>
                  </a:ext>
                </a:extLst>
              </a:tr>
              <a:tr h="370840">
                <a:tc>
                  <a:txBody>
                    <a:bodyPr/>
                    <a:lstStyle/>
                    <a:p>
                      <a:r>
                        <a:rPr lang="da-DK" b="1" dirty="0"/>
                        <a:t>Place</a:t>
                      </a:r>
                    </a:p>
                  </a:txBody>
                  <a:tcPr/>
                </a:tc>
                <a:tc>
                  <a:txBody>
                    <a:bodyPr/>
                    <a:lstStyle/>
                    <a:p>
                      <a:r>
                        <a:rPr lang="da-DK" b="1" dirty="0"/>
                        <a:t>International Business Academy in Kolding, Denmark (near Billund Airport)</a:t>
                      </a:r>
                    </a:p>
                  </a:txBody>
                  <a:tcPr/>
                </a:tc>
                <a:extLst>
                  <a:ext uri="{0D108BD9-81ED-4DB2-BD59-A6C34878D82A}">
                    <a16:rowId xmlns:a16="http://schemas.microsoft.com/office/drawing/2014/main" val="369152172"/>
                  </a:ext>
                </a:extLst>
              </a:tr>
              <a:tr h="370840">
                <a:tc>
                  <a:txBody>
                    <a:bodyPr/>
                    <a:lstStyle/>
                    <a:p>
                      <a:r>
                        <a:rPr lang="en-US" b="1" kern="1200" dirty="0">
                          <a:solidFill>
                            <a:schemeClr val="tx1"/>
                          </a:solidFill>
                          <a:latin typeface="+mn-lt"/>
                          <a:cs typeface="Arial" panose="020B0604020202020204" pitchFamily="34" charset="0"/>
                        </a:rPr>
                        <a:t>Accommodation</a:t>
                      </a:r>
                      <a:r>
                        <a:rPr lang="da-DK" b="1"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solidFill>
                            <a:schemeClr val="tx1"/>
                          </a:solidFill>
                          <a:latin typeface="+mn-lt"/>
                        </a:rPr>
                        <a:t>Kolding Hotel Apartments, 5-6 students per apartment, </a:t>
                      </a:r>
                      <a:r>
                        <a:rPr lang="da-DK" b="1" dirty="0">
                          <a:solidFill>
                            <a:schemeClr val="tx1"/>
                          </a:solidFill>
                          <a:latin typeface="+mn-lt"/>
                          <a:cs typeface="Arial" panose="020B0604020202020204" pitchFamily="34" charset="0"/>
                        </a:rPr>
                        <a:t>3 bedrooms per apartment and one bathroom</a:t>
                      </a:r>
                    </a:p>
                  </a:txBody>
                  <a:tcPr/>
                </a:tc>
                <a:extLst>
                  <a:ext uri="{0D108BD9-81ED-4DB2-BD59-A6C34878D82A}">
                    <a16:rowId xmlns:a16="http://schemas.microsoft.com/office/drawing/2014/main" val="1335754489"/>
                  </a:ext>
                </a:extLst>
              </a:tr>
              <a:tr h="370840">
                <a:tc>
                  <a:txBody>
                    <a:bodyPr/>
                    <a:lstStyle/>
                    <a:p>
                      <a:r>
                        <a:rPr lang="da-DK" b="1" dirty="0"/>
                        <a:t>Price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solidFill>
                            <a:schemeClr val="tx1"/>
                          </a:solidFill>
                          <a:latin typeface="+mn-lt"/>
                        </a:rPr>
                        <a:t>290 Euro. Includes </a:t>
                      </a:r>
                      <a:r>
                        <a:rPr lang="en-US" b="1" kern="1200" dirty="0">
                          <a:solidFill>
                            <a:schemeClr val="tx1"/>
                          </a:solidFill>
                          <a:latin typeface="+mn-lt"/>
                          <a:cs typeface="Arial" panose="020B0604020202020204" pitchFamily="34" charset="0"/>
                        </a:rPr>
                        <a:t>accommodation </a:t>
                      </a:r>
                      <a:r>
                        <a:rPr lang="da-DK" b="1" dirty="0">
                          <a:solidFill>
                            <a:schemeClr val="tx1"/>
                          </a:solidFill>
                          <a:latin typeface="+mn-lt"/>
                        </a:rPr>
                        <a:t>(Sunday to Friday), </a:t>
                      </a:r>
                      <a:r>
                        <a:rPr lang="en-US" b="1" dirty="0">
                          <a:solidFill>
                            <a:schemeClr val="tx1"/>
                          </a:solidFill>
                          <a:latin typeface="+mn-lt"/>
                          <a:cs typeface="Arial" panose="020B0604020202020204" pitchFamily="34" charset="0"/>
                        </a:rPr>
                        <a:t>Social activities,</a:t>
                      </a:r>
                      <a:r>
                        <a:rPr lang="da-DK" b="1" dirty="0">
                          <a:solidFill>
                            <a:schemeClr val="tx1"/>
                          </a:solidFill>
                          <a:latin typeface="+mn-lt"/>
                        </a:rPr>
                        <a:t> </a:t>
                      </a:r>
                      <a:r>
                        <a:rPr lang="en-US" b="1" dirty="0">
                          <a:solidFill>
                            <a:schemeClr val="tx1"/>
                          </a:solidFill>
                          <a:latin typeface="+mn-lt"/>
                          <a:cs typeface="Arial" panose="020B0604020202020204" pitchFamily="34" charset="0"/>
                        </a:rPr>
                        <a:t>breakfast and lunch every day + Two dinners. </a:t>
                      </a:r>
                    </a:p>
                  </a:txBody>
                  <a:tcPr/>
                </a:tc>
                <a:extLst>
                  <a:ext uri="{0D108BD9-81ED-4DB2-BD59-A6C34878D82A}">
                    <a16:rowId xmlns:a16="http://schemas.microsoft.com/office/drawing/2014/main" val="2388580626"/>
                  </a:ext>
                </a:extLst>
              </a:tr>
            </a:tbl>
          </a:graphicData>
        </a:graphic>
      </p:graphicFrame>
      <p:pic>
        <p:nvPicPr>
          <p:cNvPr id="2050" name="Picture 2" descr="Stor interesse for internationale muligheder - Kolding Netavis">
            <a:extLst>
              <a:ext uri="{FF2B5EF4-FFF2-40B4-BE49-F238E27FC236}">
                <a16:creationId xmlns:a16="http://schemas.microsoft.com/office/drawing/2014/main" id="{54E569CC-DB18-48A2-A9CD-CD68FE214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02" y="4479161"/>
            <a:ext cx="2266628" cy="13599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olding-virksomhed forventer at ansætte it-arkitekter hvert år">
            <a:extLst>
              <a:ext uri="{FF2B5EF4-FFF2-40B4-BE49-F238E27FC236}">
                <a16:creationId xmlns:a16="http://schemas.microsoft.com/office/drawing/2014/main" id="{A95EEBD2-11C4-4551-804A-0DA50D8F2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942" y="4502689"/>
            <a:ext cx="2010259" cy="13401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C20C95-157A-4717-9862-454584E49C73}"/>
              </a:ext>
            </a:extLst>
          </p:cNvPr>
          <p:cNvSpPr txBox="1"/>
          <p:nvPr/>
        </p:nvSpPr>
        <p:spPr>
          <a:xfrm>
            <a:off x="273238" y="5764522"/>
            <a:ext cx="3680848" cy="646331"/>
          </a:xfrm>
          <a:prstGeom prst="rect">
            <a:avLst/>
          </a:prstGeom>
          <a:noFill/>
        </p:spPr>
        <p:txBody>
          <a:bodyPr wrap="square" rtlCol="0">
            <a:spAutoFit/>
          </a:bodyPr>
          <a:lstStyle/>
          <a:p>
            <a:r>
              <a:rPr lang="da-DK" b="1" dirty="0"/>
              <a:t>New campus (2019).</a:t>
            </a:r>
          </a:p>
          <a:p>
            <a:r>
              <a:rPr lang="da-DK" dirty="0"/>
              <a:t>Situated 5 minutes from city centre</a:t>
            </a:r>
          </a:p>
        </p:txBody>
      </p:sp>
      <p:pic>
        <p:nvPicPr>
          <p:cNvPr id="8" name="Picture 2" descr="Oversigt kolding Hotel Apartmetns">
            <a:hlinkClick r:id="rId4"/>
            <a:extLst>
              <a:ext uri="{FF2B5EF4-FFF2-40B4-BE49-F238E27FC236}">
                <a16:creationId xmlns:a16="http://schemas.microsoft.com/office/drawing/2014/main" id="{FF755535-984A-44D3-B612-20F28BFF572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74" t="26023" r="22207" b="8218"/>
          <a:stretch/>
        </p:blipFill>
        <p:spPr bwMode="auto">
          <a:xfrm>
            <a:off x="5929258" y="4498967"/>
            <a:ext cx="2069116" cy="13401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679F1920-8223-4359-A3C3-6287DBE47A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8607" y="4502689"/>
            <a:ext cx="2010259" cy="1336450"/>
          </a:xfrm>
          <a:prstGeom prst="rect">
            <a:avLst/>
          </a:prstGeom>
        </p:spPr>
      </p:pic>
      <p:sp>
        <p:nvSpPr>
          <p:cNvPr id="10" name="TextBox 9">
            <a:extLst>
              <a:ext uri="{FF2B5EF4-FFF2-40B4-BE49-F238E27FC236}">
                <a16:creationId xmlns:a16="http://schemas.microsoft.com/office/drawing/2014/main" id="{D246245C-E32F-482A-9C43-7D06DF9272EE}"/>
              </a:ext>
            </a:extLst>
          </p:cNvPr>
          <p:cNvSpPr txBox="1"/>
          <p:nvPr/>
        </p:nvSpPr>
        <p:spPr>
          <a:xfrm>
            <a:off x="5773119" y="5815325"/>
            <a:ext cx="6028031" cy="646331"/>
          </a:xfrm>
          <a:prstGeom prst="rect">
            <a:avLst/>
          </a:prstGeom>
          <a:noFill/>
        </p:spPr>
        <p:txBody>
          <a:bodyPr wrap="square" rtlCol="0">
            <a:spAutoFit/>
          </a:bodyPr>
          <a:lstStyle/>
          <a:p>
            <a:r>
              <a:rPr lang="da-DK" b="1" dirty="0"/>
              <a:t>Kolding Hotel Apartments</a:t>
            </a:r>
          </a:p>
          <a:p>
            <a:r>
              <a:rPr lang="da-DK" dirty="0"/>
              <a:t>Situated 10 minutes from IBA in beautiful location by the lake</a:t>
            </a:r>
          </a:p>
        </p:txBody>
      </p:sp>
    </p:spTree>
    <p:extLst>
      <p:ext uri="{BB962C8B-B14F-4D97-AF65-F5344CB8AC3E}">
        <p14:creationId xmlns:p14="http://schemas.microsoft.com/office/powerpoint/2010/main" val="107873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132F-B5C4-476A-A0B7-6AA18311CBEE}"/>
              </a:ext>
            </a:extLst>
          </p:cNvPr>
          <p:cNvSpPr>
            <a:spLocks noGrp="1"/>
          </p:cNvSpPr>
          <p:nvPr>
            <p:ph type="title"/>
          </p:nvPr>
        </p:nvSpPr>
        <p:spPr>
          <a:xfrm>
            <a:off x="1066800" y="821410"/>
            <a:ext cx="10058400" cy="853957"/>
          </a:xfrm>
        </p:spPr>
        <p:txBody>
          <a:bodyPr>
            <a:normAutofit fontScale="90000"/>
          </a:bodyPr>
          <a:lstStyle/>
          <a:p>
            <a:r>
              <a:rPr lang="da-DK" dirty="0"/>
              <a:t>Have you ever been in Denmark? </a:t>
            </a:r>
            <a:br>
              <a:rPr lang="da-DK" dirty="0"/>
            </a:br>
            <a:r>
              <a:rPr lang="da-DK" dirty="0"/>
              <a:t>                                             Well, here is your chance!</a:t>
            </a:r>
          </a:p>
        </p:txBody>
      </p:sp>
      <p:pic>
        <p:nvPicPr>
          <p:cNvPr id="4" name="Picture 2" descr="http://wikitravel.org/upload/shared/thumb/5/5c/Map_DK_Kolding.PNG/300px-Map_DK_Kolding.PNG">
            <a:extLst>
              <a:ext uri="{FF2B5EF4-FFF2-40B4-BE49-F238E27FC236}">
                <a16:creationId xmlns:a16="http://schemas.microsoft.com/office/drawing/2014/main" id="{2FB32035-FD4D-4A53-B26A-2197EE147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891" y="2989379"/>
            <a:ext cx="1793775" cy="21226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50BC4F-F690-4F36-88DE-00528D5A8096}"/>
              </a:ext>
            </a:extLst>
          </p:cNvPr>
          <p:cNvSpPr txBox="1"/>
          <p:nvPr/>
        </p:nvSpPr>
        <p:spPr>
          <a:xfrm>
            <a:off x="2951908" y="2211242"/>
            <a:ext cx="5380574" cy="3785652"/>
          </a:xfrm>
          <a:prstGeom prst="rect">
            <a:avLst/>
          </a:prstGeom>
          <a:noFill/>
        </p:spPr>
        <p:txBody>
          <a:bodyPr wrap="square">
            <a:spAutoFit/>
          </a:bodyPr>
          <a:lstStyle/>
          <a:p>
            <a:r>
              <a:rPr lang="en-GB" sz="3200" b="1" dirty="0"/>
              <a:t>Denmark</a:t>
            </a:r>
          </a:p>
          <a:p>
            <a:pPr marL="285750" indent="-285750">
              <a:buFont typeface="Arial" panose="020B0604020202020204" pitchFamily="34" charset="0"/>
              <a:buChar char="•"/>
            </a:pPr>
            <a:r>
              <a:rPr lang="en-GB" sz="1800" dirty="0"/>
              <a:t>More than 5 million inhabitants</a:t>
            </a:r>
          </a:p>
          <a:p>
            <a:pPr marL="285750" indent="-285750">
              <a:buFont typeface="Arial" panose="020B0604020202020204" pitchFamily="34" charset="0"/>
              <a:buChar char="•"/>
            </a:pPr>
            <a:r>
              <a:rPr lang="en-GB" sz="1800" dirty="0"/>
              <a:t>Capital City – Copenhagen</a:t>
            </a:r>
          </a:p>
          <a:p>
            <a:pPr marL="285750" indent="-285750">
              <a:buFont typeface="Arial" panose="020B0604020202020204" pitchFamily="34" charset="0"/>
              <a:buChar char="•"/>
            </a:pPr>
            <a:r>
              <a:rPr lang="en-GB" sz="1800" dirty="0"/>
              <a:t>Form of state – monarchy (the oldest uninterrupted European monarchy)</a:t>
            </a:r>
          </a:p>
          <a:p>
            <a:endParaRPr lang="en-GB" sz="3200" dirty="0"/>
          </a:p>
          <a:p>
            <a:r>
              <a:rPr lang="en-GB" sz="3200" b="1" dirty="0"/>
              <a:t>Kolding</a:t>
            </a:r>
          </a:p>
          <a:p>
            <a:pPr marL="285750" indent="-285750">
              <a:buFont typeface="Arial" panose="020B0604020202020204" pitchFamily="34" charset="0"/>
              <a:buChar char="•"/>
            </a:pPr>
            <a:r>
              <a:rPr lang="en-GB" sz="1800" dirty="0"/>
              <a:t>7</a:t>
            </a:r>
            <a:r>
              <a:rPr lang="en-GB" sz="1800" baseline="30000" dirty="0"/>
              <a:t>th</a:t>
            </a:r>
            <a:r>
              <a:rPr lang="en-GB" sz="1800" dirty="0"/>
              <a:t> largest city of Denmark (population 58,000)</a:t>
            </a:r>
          </a:p>
          <a:p>
            <a:pPr marL="285750" indent="-285750">
              <a:buFont typeface="Arial" panose="020B0604020202020204" pitchFamily="34" charset="0"/>
              <a:buChar char="•"/>
            </a:pPr>
            <a:r>
              <a:rPr lang="en-GB" sz="1800" dirty="0"/>
              <a:t>Regional </a:t>
            </a:r>
            <a:r>
              <a:rPr lang="en-GB" sz="1800" dirty="0" err="1"/>
              <a:t>center</a:t>
            </a:r>
            <a:r>
              <a:rPr lang="en-GB" sz="1800" dirty="0"/>
              <a:t> of creativity, innovation and design </a:t>
            </a:r>
          </a:p>
          <a:p>
            <a:pPr marL="285750" indent="-285750">
              <a:buFont typeface="Arial" panose="020B0604020202020204" pitchFamily="34" charset="0"/>
              <a:buChar char="•"/>
            </a:pPr>
            <a:r>
              <a:rPr lang="en-GB" sz="1800" dirty="0"/>
              <a:t>Student and tourist hub </a:t>
            </a:r>
          </a:p>
          <a:p>
            <a:pPr marL="285750" indent="-285750">
              <a:buFont typeface="Arial" panose="020B0604020202020204" pitchFamily="34" charset="0"/>
              <a:buChar char="•"/>
            </a:pPr>
            <a:r>
              <a:rPr lang="en-GB" sz="1800" dirty="0">
                <a:solidFill>
                  <a:schemeClr val="bg1"/>
                </a:solidFill>
              </a:rPr>
              <a:t>Only 45 kilometres from the airport in Billund</a:t>
            </a:r>
            <a:r>
              <a:rPr lang="en-GB" sz="1800" dirty="0">
                <a:solidFill>
                  <a:schemeClr val="bg1"/>
                </a:solidFill>
                <a:latin typeface="Aharoni" panose="02010803020104030203" pitchFamily="2" charset="-79"/>
                <a:cs typeface="Aharoni" panose="02010803020104030203" pitchFamily="2" charset="-79"/>
              </a:rPr>
              <a:t>.</a:t>
            </a:r>
          </a:p>
        </p:txBody>
      </p:sp>
      <p:pic>
        <p:nvPicPr>
          <p:cNvPr id="3074" name="Picture 2" descr="Holiday in Kolding and Christiansfeld → Find inspiration and information  here">
            <a:extLst>
              <a:ext uri="{FF2B5EF4-FFF2-40B4-BE49-F238E27FC236}">
                <a16:creationId xmlns:a16="http://schemas.microsoft.com/office/drawing/2014/main" id="{98C7D177-B58A-4130-88FA-DC9894395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2734" y="2292088"/>
            <a:ext cx="2938793" cy="14188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erie i Kolding og Christiansfeld → Find inspiration og information her">
            <a:extLst>
              <a:ext uri="{FF2B5EF4-FFF2-40B4-BE49-F238E27FC236}">
                <a16:creationId xmlns:a16="http://schemas.microsoft.com/office/drawing/2014/main" id="{B82F507B-E1B3-417A-A322-C41B566E4F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924" y="5275655"/>
            <a:ext cx="1617683" cy="7810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dsigt over café Klein fra broen/gågaden - Picture of Cafe Klein, Kolding -  Tripadvisor">
            <a:extLst>
              <a:ext uri="{FF2B5EF4-FFF2-40B4-BE49-F238E27FC236}">
                <a16:creationId xmlns:a16="http://schemas.microsoft.com/office/drawing/2014/main" id="{0013C9D2-6936-4816-94B5-305AA696FF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2734" y="4104068"/>
            <a:ext cx="2619375" cy="19526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06F463B-255E-40A3-A8E1-4C8DC7AB39C1}"/>
              </a:ext>
            </a:extLst>
          </p:cNvPr>
          <p:cNvSpPr txBox="1"/>
          <p:nvPr/>
        </p:nvSpPr>
        <p:spPr>
          <a:xfrm>
            <a:off x="8770725" y="3681364"/>
            <a:ext cx="2938793" cy="369332"/>
          </a:xfrm>
          <a:prstGeom prst="rect">
            <a:avLst/>
          </a:prstGeom>
          <a:noFill/>
        </p:spPr>
        <p:txBody>
          <a:bodyPr wrap="square" rtlCol="0">
            <a:spAutoFit/>
          </a:bodyPr>
          <a:lstStyle/>
          <a:p>
            <a:r>
              <a:rPr lang="da-DK" dirty="0"/>
              <a:t>Koldinghus castle</a:t>
            </a:r>
          </a:p>
        </p:txBody>
      </p:sp>
      <p:sp>
        <p:nvSpPr>
          <p:cNvPr id="12" name="TextBox 11">
            <a:extLst>
              <a:ext uri="{FF2B5EF4-FFF2-40B4-BE49-F238E27FC236}">
                <a16:creationId xmlns:a16="http://schemas.microsoft.com/office/drawing/2014/main" id="{2038BE77-850B-4812-991D-A4FD7D4E4D38}"/>
              </a:ext>
            </a:extLst>
          </p:cNvPr>
          <p:cNvSpPr txBox="1"/>
          <p:nvPr/>
        </p:nvSpPr>
        <p:spPr>
          <a:xfrm>
            <a:off x="8770724" y="6036590"/>
            <a:ext cx="2938793" cy="369332"/>
          </a:xfrm>
          <a:prstGeom prst="rect">
            <a:avLst/>
          </a:prstGeom>
          <a:noFill/>
        </p:spPr>
        <p:txBody>
          <a:bodyPr wrap="square" rtlCol="0">
            <a:spAutoFit/>
          </a:bodyPr>
          <a:lstStyle/>
          <a:p>
            <a:r>
              <a:rPr lang="da-DK" dirty="0"/>
              <a:t>Kolding city centre</a:t>
            </a:r>
          </a:p>
        </p:txBody>
      </p:sp>
    </p:spTree>
    <p:extLst>
      <p:ext uri="{BB962C8B-B14F-4D97-AF65-F5344CB8AC3E}">
        <p14:creationId xmlns:p14="http://schemas.microsoft.com/office/powerpoint/2010/main" val="385396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F7BEFD-E581-43F8-86A5-55D403FF4376}"/>
              </a:ext>
            </a:extLst>
          </p:cNvPr>
          <p:cNvSpPr txBox="1"/>
          <p:nvPr/>
        </p:nvSpPr>
        <p:spPr>
          <a:xfrm>
            <a:off x="0" y="408758"/>
            <a:ext cx="12192000" cy="769441"/>
          </a:xfrm>
          <a:prstGeom prst="rect">
            <a:avLst/>
          </a:prstGeom>
          <a:noFill/>
        </p:spPr>
        <p:txBody>
          <a:bodyPr wrap="square" rtlCol="0">
            <a:spAutoFit/>
          </a:bodyPr>
          <a:lstStyle/>
          <a:p>
            <a:pPr algn="ctr"/>
            <a:r>
              <a:rPr lang="da-DK" altLang="ko-KR" sz="4400" b="1" dirty="0">
                <a:solidFill>
                  <a:schemeClr val="bg1"/>
                </a:solidFill>
                <a:cs typeface="Arial" pitchFamily="34" charset="0"/>
              </a:rPr>
              <a:t>What to expect</a:t>
            </a:r>
            <a:endParaRPr lang="en-US" altLang="ko-KR" sz="4400" b="1" dirty="0">
              <a:solidFill>
                <a:schemeClr val="bg1"/>
              </a:solidFill>
              <a:cs typeface="Arial" pitchFamily="34" charset="0"/>
            </a:endParaRPr>
          </a:p>
        </p:txBody>
      </p:sp>
      <p:sp>
        <p:nvSpPr>
          <p:cNvPr id="5" name="TextBox 4">
            <a:extLst>
              <a:ext uri="{FF2B5EF4-FFF2-40B4-BE49-F238E27FC236}">
                <a16:creationId xmlns:a16="http://schemas.microsoft.com/office/drawing/2014/main" id="{E1CE981B-2E73-4609-9210-7AE9AFEA2705}"/>
              </a:ext>
            </a:extLst>
          </p:cNvPr>
          <p:cNvSpPr txBox="1"/>
          <p:nvPr/>
        </p:nvSpPr>
        <p:spPr>
          <a:xfrm>
            <a:off x="1989634" y="1445531"/>
            <a:ext cx="8611690" cy="1631216"/>
          </a:xfrm>
          <a:prstGeom prst="rect">
            <a:avLst/>
          </a:prstGeom>
          <a:noFill/>
        </p:spPr>
        <p:txBody>
          <a:bodyPr wrap="square" rtlCol="0">
            <a:spAutoFit/>
          </a:bodyPr>
          <a:lstStyle/>
          <a:p>
            <a:pPr marL="285750" indent="-285750" algn="ctr">
              <a:buFont typeface="Arial" panose="020B0604020202020204" pitchFamily="34" charset="0"/>
              <a:buChar char="•"/>
              <a:defRPr/>
            </a:pPr>
            <a:r>
              <a:rPr lang="en-US" sz="2000" b="1" dirty="0">
                <a:solidFill>
                  <a:schemeClr val="bg1"/>
                </a:solidFill>
                <a:cs typeface="Arial" panose="020B0604020202020204" pitchFamily="34" charset="0"/>
              </a:rPr>
              <a:t>Work on a business case together with the involved company.</a:t>
            </a:r>
          </a:p>
          <a:p>
            <a:pPr marL="285750" indent="-285750" algn="ctr">
              <a:buFont typeface="Arial" panose="020B0604020202020204" pitchFamily="34" charset="0"/>
              <a:buChar char="•"/>
              <a:defRPr/>
            </a:pPr>
            <a:endParaRPr lang="en-US" sz="2000" b="1" dirty="0">
              <a:solidFill>
                <a:schemeClr val="bg1"/>
              </a:solidFill>
              <a:cs typeface="Arial" panose="020B0604020202020204" pitchFamily="34" charset="0"/>
            </a:endParaRPr>
          </a:p>
          <a:p>
            <a:pPr marL="285750" indent="-285750" algn="ctr">
              <a:buFont typeface="Arial" panose="020B0604020202020204" pitchFamily="34" charset="0"/>
              <a:buChar char="•"/>
              <a:defRPr/>
            </a:pPr>
            <a:r>
              <a:rPr lang="en-US" sz="2000" b="1" dirty="0">
                <a:solidFill>
                  <a:schemeClr val="bg1"/>
                </a:solidFill>
                <a:cs typeface="Arial" panose="020B0604020202020204" pitchFamily="34" charset="0"/>
              </a:rPr>
              <a:t>Work in international teams with students from different countries</a:t>
            </a:r>
          </a:p>
          <a:p>
            <a:pPr marL="285750" indent="-285750" algn="ctr">
              <a:buFont typeface="Arial" panose="020B0604020202020204" pitchFamily="34" charset="0"/>
              <a:buChar char="•"/>
              <a:defRPr/>
            </a:pPr>
            <a:endParaRPr lang="en-US" sz="2000" b="1" dirty="0">
              <a:solidFill>
                <a:schemeClr val="bg1"/>
              </a:solidFill>
              <a:cs typeface="Arial" panose="020B0604020202020204" pitchFamily="34" charset="0"/>
            </a:endParaRPr>
          </a:p>
          <a:p>
            <a:pPr marL="285750" indent="-285750" algn="ctr">
              <a:buFont typeface="Arial" panose="020B0604020202020204" pitchFamily="34" charset="0"/>
              <a:buChar char="•"/>
              <a:defRPr/>
            </a:pPr>
            <a:r>
              <a:rPr lang="en-US" sz="2000" b="1" dirty="0">
                <a:solidFill>
                  <a:schemeClr val="bg1"/>
                </a:solidFill>
                <a:cs typeface="Arial" panose="020B0604020202020204" pitchFamily="34" charset="0"/>
              </a:rPr>
              <a:t>Participate in various social and cultural arrangements during the week</a:t>
            </a:r>
          </a:p>
        </p:txBody>
      </p:sp>
    </p:spTree>
    <p:extLst>
      <p:ext uri="{BB962C8B-B14F-4D97-AF65-F5344CB8AC3E}">
        <p14:creationId xmlns:p14="http://schemas.microsoft.com/office/powerpoint/2010/main" val="249816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56B99-68C1-481F-9CD0-49CF55CCCF44}"/>
              </a:ext>
            </a:extLst>
          </p:cNvPr>
          <p:cNvSpPr>
            <a:spLocks noGrp="1"/>
          </p:cNvSpPr>
          <p:nvPr>
            <p:ph type="title"/>
          </p:nvPr>
        </p:nvSpPr>
        <p:spPr>
          <a:xfrm>
            <a:off x="6411685" y="634946"/>
            <a:ext cx="5127171" cy="1450757"/>
          </a:xfrm>
        </p:spPr>
        <p:txBody>
          <a:bodyPr>
            <a:normAutofit/>
          </a:bodyPr>
          <a:lstStyle/>
          <a:p>
            <a:r>
              <a:rPr lang="da-DK" sz="3200"/>
              <a:t>Introducing the business case</a:t>
            </a:r>
            <a:br>
              <a:rPr lang="da-DK" sz="3200"/>
            </a:br>
            <a:endParaRPr lang="da-DK" sz="3200"/>
          </a:p>
        </p:txBody>
      </p:sp>
      <p:cxnSp>
        <p:nvCxnSpPr>
          <p:cNvPr id="73" name="Straight Connector 72">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4AADB9-97F3-447D-88C3-76AC638952F0}"/>
              </a:ext>
            </a:extLst>
          </p:cNvPr>
          <p:cNvSpPr>
            <a:spLocks noGrp="1"/>
          </p:cNvSpPr>
          <p:nvPr>
            <p:ph idx="1"/>
          </p:nvPr>
        </p:nvSpPr>
        <p:spPr>
          <a:xfrm>
            <a:off x="6411683" y="2407435"/>
            <a:ext cx="5396003" cy="3993353"/>
          </a:xfrm>
        </p:spPr>
        <p:txBody>
          <a:bodyPr>
            <a:normAutofit/>
          </a:bodyPr>
          <a:lstStyle/>
          <a:p>
            <a:pPr>
              <a:lnSpc>
                <a:spcPct val="100000"/>
              </a:lnSpc>
            </a:pPr>
            <a:r>
              <a:rPr lang="en-US" sz="1400" b="0" i="0" dirty="0">
                <a:effectLst/>
                <a:latin typeface="PT Serif" panose="020B0604020202020204" pitchFamily="18" charset="0"/>
              </a:rPr>
              <a:t>In 2018, the European Union granted Denmark its very first wine region.</a:t>
            </a:r>
          </a:p>
          <a:p>
            <a:pPr>
              <a:lnSpc>
                <a:spcPct val="100000"/>
              </a:lnSpc>
            </a:pPr>
            <a:r>
              <a:rPr lang="en-US" sz="1400" b="0" i="0" dirty="0">
                <a:effectLst/>
                <a:latin typeface="PT Serif" panose="020B0604020202020204" pitchFamily="18" charset="0"/>
              </a:rPr>
              <a:t>The wine region DONS is Denmark’s first and the EU’s northernmost appellation, on equal terms as the perhaps more famous regions of Bordeaux, Champagne, La Rioja, and Piedmont</a:t>
            </a:r>
          </a:p>
          <a:p>
            <a:pPr>
              <a:lnSpc>
                <a:spcPct val="100000"/>
              </a:lnSpc>
            </a:pPr>
            <a:r>
              <a:rPr lang="en-US" sz="1400" b="0" i="0" dirty="0">
                <a:effectLst/>
                <a:latin typeface="PT Serif" panose="020A0603040505020204" pitchFamily="18" charset="0"/>
              </a:rPr>
              <a:t>The wine region DONS consists of 500 hectares of the glacial valley in the innermost part of Kolding Fjord, near the hamlet of Dons. The estate winery of </a:t>
            </a:r>
            <a:r>
              <a:rPr lang="en-US" sz="1400" b="0" i="0" dirty="0" err="1">
                <a:effectLst/>
                <a:latin typeface="PT Serif" panose="020A0603040505020204" pitchFamily="18" charset="0"/>
              </a:rPr>
              <a:t>Skærsøgaard</a:t>
            </a:r>
            <a:r>
              <a:rPr lang="en-US" sz="1400" b="0" i="0" dirty="0">
                <a:effectLst/>
                <a:latin typeface="PT Serif" panose="020A0603040505020204" pitchFamily="18" charset="0"/>
              </a:rPr>
              <a:t> is centrally located in the wine region and produces acclaimed sparkling quality wines. </a:t>
            </a:r>
          </a:p>
          <a:p>
            <a:pPr>
              <a:lnSpc>
                <a:spcPct val="100000"/>
              </a:lnSpc>
            </a:pPr>
            <a:r>
              <a:rPr lang="en-US" sz="1400" b="0" i="0" dirty="0">
                <a:effectLst/>
                <a:latin typeface="PT Serif" panose="020A0603040505020204" pitchFamily="18" charset="0"/>
              </a:rPr>
              <a:t>The designation DONS (PDO) ensures a certified standard of quality.</a:t>
            </a:r>
          </a:p>
        </p:txBody>
      </p:sp>
      <p:sp>
        <p:nvSpPr>
          <p:cNvPr id="75" name="Rectangle 74">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81E0924F-6BAA-4CD9-B27A-3A4E88C790E8}"/>
              </a:ext>
            </a:extLst>
          </p:cNvPr>
          <p:cNvSpPr txBox="1"/>
          <p:nvPr/>
        </p:nvSpPr>
        <p:spPr>
          <a:xfrm>
            <a:off x="117873" y="5992793"/>
            <a:ext cx="9797652" cy="307777"/>
          </a:xfrm>
          <a:prstGeom prst="rect">
            <a:avLst/>
          </a:prstGeom>
          <a:noFill/>
        </p:spPr>
        <p:txBody>
          <a:bodyPr wrap="square">
            <a:spAutoFit/>
          </a:bodyPr>
          <a:lstStyle/>
          <a:p>
            <a:pPr>
              <a:lnSpc>
                <a:spcPct val="100000"/>
              </a:lnSpc>
            </a:pPr>
            <a:r>
              <a:rPr lang="en-US" sz="1400" dirty="0"/>
              <a:t>Source: </a:t>
            </a:r>
            <a:r>
              <a:rPr lang="da-DK" sz="1400" dirty="0">
                <a:hlinkClick r:id="rId2"/>
              </a:rPr>
              <a:t>Skærsøgaard vin - Første autoriserede og mest præmierede vingård i DK (dansk-vin.dk)</a:t>
            </a:r>
            <a:endParaRPr lang="da-DK" sz="1400" dirty="0"/>
          </a:p>
        </p:txBody>
      </p:sp>
      <p:pic>
        <p:nvPicPr>
          <p:cNvPr id="10" name="Picture 2">
            <a:extLst>
              <a:ext uri="{FF2B5EF4-FFF2-40B4-BE49-F238E27FC236}">
                <a16:creationId xmlns:a16="http://schemas.microsoft.com/office/drawing/2014/main" id="{7B510485-5FDC-47BC-BFDF-18611E839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41835" y="877084"/>
            <a:ext cx="3549925" cy="4733233"/>
          </a:xfrm>
          <a:prstGeom prst="rect">
            <a:avLst/>
          </a:prstGeom>
          <a:noFill/>
        </p:spPr>
      </p:pic>
    </p:spTree>
    <p:extLst>
      <p:ext uri="{BB962C8B-B14F-4D97-AF65-F5344CB8AC3E}">
        <p14:creationId xmlns:p14="http://schemas.microsoft.com/office/powerpoint/2010/main" val="56048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7BFF97-E4FB-4570-95DB-735E4FCC5768}"/>
              </a:ext>
            </a:extLst>
          </p:cNvPr>
          <p:cNvSpPr>
            <a:spLocks noGrp="1"/>
          </p:cNvSpPr>
          <p:nvPr>
            <p:ph type="title"/>
          </p:nvPr>
        </p:nvSpPr>
        <p:spPr>
          <a:xfrm>
            <a:off x="1097280" y="516835"/>
            <a:ext cx="5977937" cy="1666501"/>
          </a:xfrm>
        </p:spPr>
        <p:txBody>
          <a:bodyPr>
            <a:normAutofit/>
          </a:bodyPr>
          <a:lstStyle/>
          <a:p>
            <a:r>
              <a:rPr lang="da-DK" sz="4000" dirty="0">
                <a:solidFill>
                  <a:srgbClr val="FFFFFF"/>
                </a:solidFill>
              </a:rPr>
              <a:t>Creating the creative markeitng plan</a:t>
            </a:r>
          </a:p>
        </p:txBody>
      </p:sp>
      <p:cxnSp>
        <p:nvCxnSpPr>
          <p:cNvPr id="73" name="Straight Connector 7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7DD6F1-CE8C-40D0-9F1A-8798968EDDBA}"/>
              </a:ext>
            </a:extLst>
          </p:cNvPr>
          <p:cNvSpPr>
            <a:spLocks noGrp="1"/>
          </p:cNvSpPr>
          <p:nvPr>
            <p:ph idx="1"/>
          </p:nvPr>
        </p:nvSpPr>
        <p:spPr>
          <a:xfrm>
            <a:off x="1097279" y="2546224"/>
            <a:ext cx="5977938" cy="3342747"/>
          </a:xfrm>
        </p:spPr>
        <p:txBody>
          <a:bodyPr>
            <a:normAutofit/>
          </a:bodyPr>
          <a:lstStyle/>
          <a:p>
            <a:r>
              <a:rPr lang="en-US" sz="1800" b="0" i="0" dirty="0">
                <a:solidFill>
                  <a:srgbClr val="FFFFFF"/>
                </a:solidFill>
                <a:effectLst/>
                <a:latin typeface="PT Serif" panose="020B0604020202020204" pitchFamily="18" charset="0"/>
              </a:rPr>
              <a:t>Champagne is a well-known brand. </a:t>
            </a:r>
            <a:r>
              <a:rPr lang="en-US" sz="1800" dirty="0">
                <a:solidFill>
                  <a:srgbClr val="FFFFFF"/>
                </a:solidFill>
                <a:latin typeface="PT Serif" panose="020B0604020202020204" pitchFamily="18" charset="0"/>
              </a:rPr>
              <a:t>T</a:t>
            </a:r>
            <a:r>
              <a:rPr lang="en-US" sz="1800" b="0" i="0" dirty="0">
                <a:solidFill>
                  <a:srgbClr val="FFFFFF"/>
                </a:solidFill>
                <a:effectLst/>
                <a:latin typeface="PT Serif" panose="020B0604020202020204" pitchFamily="18" charset="0"/>
              </a:rPr>
              <a:t>he wine region of Dons and the winery </a:t>
            </a:r>
            <a:r>
              <a:rPr lang="en-US" sz="1800" b="0" i="0" dirty="0" err="1">
                <a:solidFill>
                  <a:srgbClr val="FFFFFF"/>
                </a:solidFill>
                <a:effectLst/>
                <a:latin typeface="PT Serif" panose="020B0604020202020204" pitchFamily="18" charset="0"/>
              </a:rPr>
              <a:t>Skærsøgaard</a:t>
            </a:r>
            <a:r>
              <a:rPr lang="en-US" sz="1800" b="0" i="0" dirty="0">
                <a:solidFill>
                  <a:srgbClr val="FFFFFF"/>
                </a:solidFill>
                <a:effectLst/>
                <a:latin typeface="PT Serif" panose="020B0604020202020204" pitchFamily="18" charset="0"/>
              </a:rPr>
              <a:t>, however…. well, not so much!</a:t>
            </a:r>
          </a:p>
          <a:p>
            <a:r>
              <a:rPr lang="en-US" sz="1800" dirty="0">
                <a:solidFill>
                  <a:srgbClr val="FFFFFF"/>
                </a:solidFill>
                <a:latin typeface="PT Serif" panose="020B0604020202020204" pitchFamily="18" charset="0"/>
              </a:rPr>
              <a:t>Your task as brilliant marketeers is to change that. </a:t>
            </a:r>
          </a:p>
          <a:p>
            <a:r>
              <a:rPr lang="en-US" sz="1800" dirty="0">
                <a:solidFill>
                  <a:srgbClr val="FFFFFF"/>
                </a:solidFill>
                <a:latin typeface="PT Serif" panose="020B0604020202020204" pitchFamily="18" charset="0"/>
              </a:rPr>
              <a:t>With marketing tools and skills such as research, segmentation, customer journeys and knowledge about communication and platforms, your task is to create a creative, feasible and awesome marketing plan including creative content for </a:t>
            </a:r>
            <a:r>
              <a:rPr lang="en-US" sz="1800" dirty="0" err="1">
                <a:solidFill>
                  <a:srgbClr val="FFFFFF"/>
                </a:solidFill>
                <a:latin typeface="PT Serif" panose="020B0604020202020204" pitchFamily="18" charset="0"/>
              </a:rPr>
              <a:t>Skærsøgaard</a:t>
            </a:r>
            <a:r>
              <a:rPr lang="en-US" sz="1800" dirty="0">
                <a:solidFill>
                  <a:srgbClr val="FFFFFF"/>
                </a:solidFill>
                <a:latin typeface="PT Serif" panose="020B0604020202020204" pitchFamily="18" charset="0"/>
              </a:rPr>
              <a:t> winery.  </a:t>
            </a:r>
          </a:p>
          <a:p>
            <a:pPr marL="0" indent="0">
              <a:buNone/>
            </a:pPr>
            <a:endParaRPr lang="da-DK" sz="1800" dirty="0">
              <a:solidFill>
                <a:srgbClr val="FFFFFF"/>
              </a:solidFill>
            </a:endParaRPr>
          </a:p>
        </p:txBody>
      </p:sp>
      <p:pic>
        <p:nvPicPr>
          <p:cNvPr id="5122" name="Picture 2" descr="The 5 Elements of Effective Marketing Planning - MARMIND">
            <a:extLst>
              <a:ext uri="{FF2B5EF4-FFF2-40B4-BE49-F238E27FC236}">
                <a16:creationId xmlns:a16="http://schemas.microsoft.com/office/drawing/2014/main" id="{9F9E0D8F-EB2B-4633-8C5E-8D2C33FE99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38" r="23795"/>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29999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42E8E-EA7D-4CEB-AC7C-CAEBFD44383A}"/>
              </a:ext>
            </a:extLst>
          </p:cNvPr>
          <p:cNvSpPr>
            <a:spLocks noGrp="1"/>
          </p:cNvSpPr>
          <p:nvPr>
            <p:ph type="title"/>
          </p:nvPr>
        </p:nvSpPr>
        <p:spPr>
          <a:xfrm>
            <a:off x="5172074" y="286603"/>
            <a:ext cx="5983605" cy="1450757"/>
          </a:xfrm>
        </p:spPr>
        <p:txBody>
          <a:bodyPr>
            <a:normAutofit/>
          </a:bodyPr>
          <a:lstStyle/>
          <a:p>
            <a:r>
              <a:rPr lang="da-DK" dirty="0"/>
              <a:t>Inspiational field research</a:t>
            </a:r>
          </a:p>
        </p:txBody>
      </p:sp>
      <p:pic>
        <p:nvPicPr>
          <p:cNvPr id="6146" name="Picture 2">
            <a:extLst>
              <a:ext uri="{FF2B5EF4-FFF2-40B4-BE49-F238E27FC236}">
                <a16:creationId xmlns:a16="http://schemas.microsoft.com/office/drawing/2014/main" id="{EDC983A8-4042-4D6E-A36C-C83DB04497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23" r="7129"/>
          <a:stretch/>
        </p:blipFill>
        <p:spPr bwMode="auto">
          <a:xfrm>
            <a:off x="20" y="10"/>
            <a:ext cx="4580077"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0C34C3-4A23-47A8-BCE8-DB72FCF477B9}"/>
              </a:ext>
            </a:extLst>
          </p:cNvPr>
          <p:cNvSpPr>
            <a:spLocks noGrp="1"/>
          </p:cNvSpPr>
          <p:nvPr>
            <p:ph idx="1"/>
          </p:nvPr>
        </p:nvSpPr>
        <p:spPr>
          <a:xfrm>
            <a:off x="5172074" y="2108201"/>
            <a:ext cx="5983606" cy="3760891"/>
          </a:xfrm>
        </p:spPr>
        <p:txBody>
          <a:bodyPr>
            <a:normAutofit/>
          </a:bodyPr>
          <a:lstStyle/>
          <a:p>
            <a:r>
              <a:rPr lang="da-DK" dirty="0"/>
              <a:t>We will visit Skærsøgaard winery to learn much more about the brand and how to produce wine in Denmark. Perhaps they will even let us taste the goods. </a:t>
            </a:r>
          </a:p>
          <a:p>
            <a:r>
              <a:rPr lang="da-DK" dirty="0"/>
              <a:t>Furthermore we will visit the Viking Museum in Jelling. Jelling was the capital in Demnark when the Vikings ruled. We will visit the </a:t>
            </a:r>
            <a:r>
              <a:rPr lang="da-DK" dirty="0">
                <a:cs typeface="Arial" panose="020B0604020202020204" pitchFamily="34" charset="0"/>
              </a:rPr>
              <a:t>Viking Monument build by the first Viking King, Harald Bluetooth. The monument he build for his parents was the biggest of its time, and also contains the baptism of Denmark. The Knowledge gained here, could inspire you in your work.</a:t>
            </a:r>
            <a:endParaRPr lang="da-DK" dirty="0"/>
          </a:p>
        </p:txBody>
      </p:sp>
    </p:spTree>
    <p:extLst>
      <p:ext uri="{BB962C8B-B14F-4D97-AF65-F5344CB8AC3E}">
        <p14:creationId xmlns:p14="http://schemas.microsoft.com/office/powerpoint/2010/main" val="50314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8099EC-2481-4CC8-856B-8E1143521990}"/>
              </a:ext>
            </a:extLst>
          </p:cNvPr>
          <p:cNvSpPr>
            <a:spLocks noGrp="1"/>
          </p:cNvSpPr>
          <p:nvPr>
            <p:ph type="title"/>
          </p:nvPr>
        </p:nvSpPr>
        <p:spPr>
          <a:xfrm>
            <a:off x="5172074" y="286603"/>
            <a:ext cx="5983605" cy="1450757"/>
          </a:xfrm>
        </p:spPr>
        <p:txBody>
          <a:bodyPr>
            <a:normAutofit/>
          </a:bodyPr>
          <a:lstStyle/>
          <a:p>
            <a:r>
              <a:rPr lang="da-DK" dirty="0"/>
              <a:t>A few details</a:t>
            </a:r>
          </a:p>
        </p:txBody>
      </p:sp>
      <p:pic>
        <p:nvPicPr>
          <p:cNvPr id="7170" name="Picture 2" descr="Side 10 | royaltyfrie vinmarker fotos | Piqsels">
            <a:extLst>
              <a:ext uri="{FF2B5EF4-FFF2-40B4-BE49-F238E27FC236}">
                <a16:creationId xmlns:a16="http://schemas.microsoft.com/office/drawing/2014/main" id="{25698A99-DCFB-4E32-9828-EA55ABE22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40" r="47698"/>
          <a:stretch/>
        </p:blipFill>
        <p:spPr bwMode="auto">
          <a:xfrm>
            <a:off x="20" y="10"/>
            <a:ext cx="4580077" cy="6400784"/>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0CDE1F-7A39-4439-81A1-9FE8004112A2}"/>
              </a:ext>
            </a:extLst>
          </p:cNvPr>
          <p:cNvSpPr>
            <a:spLocks noGrp="1"/>
          </p:cNvSpPr>
          <p:nvPr>
            <p:ph idx="1"/>
          </p:nvPr>
        </p:nvSpPr>
        <p:spPr>
          <a:xfrm>
            <a:off x="5172073" y="2108201"/>
            <a:ext cx="6310177" cy="3760891"/>
          </a:xfrm>
        </p:spPr>
        <p:txBody>
          <a:bodyPr>
            <a:normAutofit fontScale="92500" lnSpcReduction="20000"/>
          </a:bodyPr>
          <a:lstStyle/>
          <a:p>
            <a:pPr>
              <a:lnSpc>
                <a:spcPct val="90000"/>
              </a:lnSpc>
              <a:buFont typeface="Wingdings" panose="05000000000000000000" pitchFamily="2" charset="2"/>
              <a:buChar char="Ø"/>
            </a:pPr>
            <a:r>
              <a:rPr lang="da-DK" dirty="0">
                <a:cs typeface="Arial" panose="020B0604020202020204" pitchFamily="34" charset="0"/>
              </a:rPr>
              <a:t>  </a:t>
            </a:r>
            <a:r>
              <a:rPr lang="da-DK" dirty="0">
                <a:solidFill>
                  <a:schemeClr val="tx1"/>
                </a:solidFill>
                <a:cs typeface="Arial" panose="020B0604020202020204" pitchFamily="34" charset="0"/>
              </a:rPr>
              <a:t>Up to 5 students from each university</a:t>
            </a:r>
          </a:p>
          <a:p>
            <a:pPr>
              <a:lnSpc>
                <a:spcPct val="90000"/>
              </a:lnSpc>
              <a:buFont typeface="Wingdings" panose="05000000000000000000" pitchFamily="2" charset="2"/>
              <a:buChar char="Ø"/>
            </a:pPr>
            <a:r>
              <a:rPr lang="en-US" dirty="0">
                <a:solidFill>
                  <a:schemeClr val="tx1"/>
                </a:solidFill>
                <a:cs typeface="Arial" panose="020B0604020202020204" pitchFamily="34" charset="0"/>
              </a:rPr>
              <a:t>  Registration online (by your local coordinator)</a:t>
            </a:r>
          </a:p>
          <a:p>
            <a:pPr>
              <a:lnSpc>
                <a:spcPct val="90000"/>
              </a:lnSpc>
              <a:buFont typeface="Wingdings" panose="05000000000000000000" pitchFamily="2" charset="2"/>
              <a:buChar char="Ø"/>
            </a:pPr>
            <a:r>
              <a:rPr lang="en-US" dirty="0">
                <a:solidFill>
                  <a:schemeClr val="tx1"/>
                </a:solidFill>
                <a:cs typeface="Arial" panose="020B0604020202020204" pitchFamily="34" charset="0"/>
              </a:rPr>
              <a:t> Every student receives a certificate for participating in the </a:t>
            </a:r>
            <a:br>
              <a:rPr lang="en-US" dirty="0">
                <a:solidFill>
                  <a:schemeClr val="tx1"/>
                </a:solidFill>
                <a:cs typeface="Arial" panose="020B0604020202020204" pitchFamily="34" charset="0"/>
              </a:rPr>
            </a:br>
            <a:r>
              <a:rPr lang="en-US" dirty="0">
                <a:solidFill>
                  <a:schemeClr val="tx1"/>
                </a:solidFill>
                <a:cs typeface="Arial" panose="020B0604020202020204" pitchFamily="34" charset="0"/>
              </a:rPr>
              <a:t>   project and a mark is given</a:t>
            </a:r>
          </a:p>
          <a:p>
            <a:pPr>
              <a:lnSpc>
                <a:spcPct val="90000"/>
              </a:lnSpc>
              <a:buFont typeface="Wingdings" panose="05000000000000000000" pitchFamily="2" charset="2"/>
              <a:buChar char="Ø"/>
            </a:pPr>
            <a:r>
              <a:rPr lang="da-DK" dirty="0">
                <a:solidFill>
                  <a:schemeClr val="tx1"/>
                </a:solidFill>
                <a:cs typeface="Arial" panose="020B0604020202020204" pitchFamily="34" charset="0"/>
              </a:rPr>
              <a:t>  Deadline for </a:t>
            </a:r>
            <a:r>
              <a:rPr lang="en-US" dirty="0">
                <a:solidFill>
                  <a:schemeClr val="tx1"/>
                </a:solidFill>
                <a:cs typeface="Arial" panose="020B0604020202020204" pitchFamily="34" charset="0"/>
              </a:rPr>
              <a:t>enrollment</a:t>
            </a:r>
            <a:r>
              <a:rPr lang="da-DK" dirty="0">
                <a:solidFill>
                  <a:schemeClr val="tx1"/>
                </a:solidFill>
                <a:cs typeface="Arial" panose="020B0604020202020204" pitchFamily="34" charset="0"/>
              </a:rPr>
              <a:t>; </a:t>
            </a:r>
            <a:r>
              <a:rPr lang="da-DK" dirty="0" err="1">
                <a:solidFill>
                  <a:schemeClr val="tx1"/>
                </a:solidFill>
                <a:cs typeface="Arial" panose="020B0604020202020204" pitchFamily="34" charset="0"/>
              </a:rPr>
              <a:t>January</a:t>
            </a:r>
            <a:r>
              <a:rPr lang="da-DK">
                <a:solidFill>
                  <a:schemeClr val="tx1"/>
                </a:solidFill>
                <a:cs typeface="Arial" panose="020B0604020202020204" pitchFamily="34" charset="0"/>
              </a:rPr>
              <a:t> 16th 2023</a:t>
            </a:r>
            <a:endParaRPr lang="da-DK" dirty="0">
              <a:solidFill>
                <a:schemeClr val="tx1"/>
              </a:solidFill>
              <a:cs typeface="Arial" panose="020B0604020202020204" pitchFamily="34" charset="0"/>
            </a:endParaRPr>
          </a:p>
          <a:p>
            <a:pPr marL="0" indent="0">
              <a:lnSpc>
                <a:spcPct val="90000"/>
              </a:lnSpc>
              <a:buNone/>
            </a:pPr>
            <a:endParaRPr lang="da-DK" dirty="0">
              <a:solidFill>
                <a:schemeClr val="tx1"/>
              </a:solidFill>
              <a:cs typeface="Arial" panose="020B0604020202020204" pitchFamily="34" charset="0"/>
            </a:endParaRPr>
          </a:p>
          <a:p>
            <a:pPr marL="0" indent="0">
              <a:lnSpc>
                <a:spcPct val="90000"/>
              </a:lnSpc>
              <a:buNone/>
            </a:pPr>
            <a:r>
              <a:rPr lang="da-DK" dirty="0">
                <a:solidFill>
                  <a:schemeClr val="tx1"/>
                </a:solidFill>
                <a:cs typeface="Arial" panose="020B0604020202020204" pitchFamily="34" charset="0"/>
              </a:rPr>
              <a:t>After enrollment, we will invite you to join a Micosoft Team forum. Here we provide you with more project information and we will introduce a pre-assignment we want you to solve before meeting in Kolding.</a:t>
            </a:r>
          </a:p>
          <a:p>
            <a:pPr>
              <a:lnSpc>
                <a:spcPct val="90000"/>
              </a:lnSpc>
            </a:pPr>
            <a:endParaRPr lang="da-DK" dirty="0">
              <a:cs typeface="Arial" panose="020B0604020202020204" pitchFamily="34" charset="0"/>
            </a:endParaRPr>
          </a:p>
          <a:p>
            <a:pPr marL="201168" lvl="1" indent="0" algn="ctr">
              <a:lnSpc>
                <a:spcPct val="90000"/>
              </a:lnSpc>
              <a:buNone/>
            </a:pPr>
            <a:r>
              <a:rPr lang="da-DK" b="1" dirty="0">
                <a:cs typeface="Arial" panose="020B0604020202020204" pitchFamily="34" charset="0"/>
              </a:rPr>
              <a:t>See you in Denmark! </a:t>
            </a:r>
          </a:p>
          <a:p>
            <a:pPr>
              <a:lnSpc>
                <a:spcPct val="90000"/>
              </a:lnSpc>
            </a:pPr>
            <a:endParaRPr lang="en-US" dirty="0">
              <a:latin typeface="Arial" panose="020B0604020202020204" pitchFamily="34" charset="0"/>
              <a:cs typeface="Arial" panose="020B0604020202020204" pitchFamily="34" charset="0"/>
            </a:endParaRPr>
          </a:p>
          <a:p>
            <a:pPr>
              <a:lnSpc>
                <a:spcPct val="90000"/>
              </a:lnSpc>
            </a:pPr>
            <a:endParaRPr lang="da-DK" dirty="0"/>
          </a:p>
        </p:txBody>
      </p:sp>
      <p:sp>
        <p:nvSpPr>
          <p:cNvPr id="75" name="Rectangle 74">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4" descr="IBA Erhvervsakademi Kolding — Forskningens døgn">
            <a:extLst>
              <a:ext uri="{FF2B5EF4-FFF2-40B4-BE49-F238E27FC236}">
                <a16:creationId xmlns:a16="http://schemas.microsoft.com/office/drawing/2014/main" id="{A42AFA1D-AB62-4F78-861F-D1DFC76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3275" y="5401810"/>
            <a:ext cx="1304808" cy="733136"/>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5">
            <a:extLst>
              <a:ext uri="{FF2B5EF4-FFF2-40B4-BE49-F238E27FC236}">
                <a16:creationId xmlns:a16="http://schemas.microsoft.com/office/drawing/2014/main" id="{80A2760E-1AFE-4AA5-BA18-3C8644A9BE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2073" y="5401810"/>
            <a:ext cx="1374629" cy="73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661641"/>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8b5e41d0-45e3-4102-abd5-9e1af76469d3" xsi:nil="true"/>
    <lcf76f155ced4ddcb4097134ff3c332f xmlns="8b5e41d0-45e3-4102-abd5-9e1af76469d3">
      <Terms xmlns="http://schemas.microsoft.com/office/infopath/2007/PartnerControls"/>
    </lcf76f155ced4ddcb4097134ff3c332f>
    <TaxCatchAll xmlns="31fcfb23-2f08-4854-959e-8cfba5bccd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CCE434541EB914894B5C5C08C182B5B" ma:contentTypeVersion="15" ma:contentTypeDescription="Ein neues Dokument erstellen." ma:contentTypeScope="" ma:versionID="153897da135539f04a5531bead85ebd0">
  <xsd:schema xmlns:xsd="http://www.w3.org/2001/XMLSchema" xmlns:xs="http://www.w3.org/2001/XMLSchema" xmlns:p="http://schemas.microsoft.com/office/2006/metadata/properties" xmlns:ns2="8b5e41d0-45e3-4102-abd5-9e1af76469d3" xmlns:ns3="31fcfb23-2f08-4854-959e-8cfba5bccd5b" targetNamespace="http://schemas.microsoft.com/office/2006/metadata/properties" ma:root="true" ma:fieldsID="becac605ce5c1a015766f6df236fcb0e" ns2:_="" ns3:_="">
    <xsd:import namespace="8b5e41d0-45e3-4102-abd5-9e1af76469d3"/>
    <xsd:import namespace="31fcfb23-2f08-4854-959e-8cfba5bccd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e41d0-45e3-4102-abd5-9e1af76469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d6e76d68-dafa-4272-aea9-2fd8efe6694e"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fcfb23-2f08-4854-959e-8cfba5bccd5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0b5aaa6-ba88-42b7-a084-b6f800624987}" ma:internalName="TaxCatchAll" ma:showField="CatchAllData" ma:web="31fcfb23-2f08-4854-959e-8cfba5bccd5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1C8AC1A-91C7-4C6C-9234-90C324BB3EA2}"/>
</file>

<file path=docProps/app.xml><?xml version="1.0" encoding="utf-8"?>
<Properties xmlns="http://schemas.openxmlformats.org/officeDocument/2006/extended-properties" xmlns:vt="http://schemas.openxmlformats.org/officeDocument/2006/docPropsVTypes">
  <Template>{6F957C4A-06A9-4FFC-AA7E-E275DBF85351}tf11437505_win32</Template>
  <TotalTime>833</TotalTime>
  <Words>628</Words>
  <Application>Microsoft Office PowerPoint</Application>
  <PresentationFormat>Widescreen</PresentationFormat>
  <Paragraphs>57</Paragraphs>
  <Slides>8</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8</vt:i4>
      </vt:variant>
    </vt:vector>
  </HeadingPairs>
  <TitlesOfParts>
    <vt:vector size="17" baseType="lpstr">
      <vt:lpstr>Aharoni</vt:lpstr>
      <vt:lpstr>Arial</vt:lpstr>
      <vt:lpstr>Calibri</vt:lpstr>
      <vt:lpstr>Georgia Pro Cond Light</vt:lpstr>
      <vt:lpstr>Marcellus</vt:lpstr>
      <vt:lpstr>PT Serif</vt:lpstr>
      <vt:lpstr>Speak Pro</vt:lpstr>
      <vt:lpstr>Wingdings</vt:lpstr>
      <vt:lpstr>RetrospectVTI</vt:lpstr>
      <vt:lpstr>The Creative Marketing Plan</vt:lpstr>
      <vt:lpstr>Join International Marketing Week in 2023 Kolding, Denmark</vt:lpstr>
      <vt:lpstr>Have you ever been in Denmark?                                               Well, here is your chance!</vt:lpstr>
      <vt:lpstr>PowerPoint-præsentation</vt:lpstr>
      <vt:lpstr>Introducing the business case </vt:lpstr>
      <vt:lpstr>Creating the creative markeitng plan</vt:lpstr>
      <vt:lpstr>Inspiational field research</vt:lpstr>
      <vt:lpstr>A few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Creative Marketing Plan</dc:title>
  <dc:creator>Ivan Hassinggaard</dc:creator>
  <cp:lastModifiedBy>Gitte Reeckmann Larsen</cp:lastModifiedBy>
  <cp:revision>15</cp:revision>
  <dcterms:created xsi:type="dcterms:W3CDTF">2021-10-06T08:14:24Z</dcterms:created>
  <dcterms:modified xsi:type="dcterms:W3CDTF">2022-10-07T08:36:48Z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0x0101003CCE434541EB914894B5C5C08C182B5B</vt:lpwstr>
  </property>
</Properties>
</file>